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256" r:id="rId2"/>
    <p:sldId id="257" r:id="rId3"/>
    <p:sldId id="269" r:id="rId4"/>
    <p:sldId id="284" r:id="rId5"/>
    <p:sldId id="270" r:id="rId6"/>
    <p:sldId id="271" r:id="rId7"/>
    <p:sldId id="285" r:id="rId8"/>
    <p:sldId id="266" r:id="rId9"/>
    <p:sldId id="268" r:id="rId10"/>
    <p:sldId id="274" r:id="rId11"/>
    <p:sldId id="278" r:id="rId12"/>
    <p:sldId id="262" r:id="rId13"/>
  </p:sldIdLst>
  <p:sldSz cx="9144000" cy="6858000" type="screen4x3"/>
  <p:notesSz cx="6797675" cy="992822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54545"/>
    <a:srgbClr val="5E5E5E"/>
    <a:srgbClr val="98E8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>
        <p:scale>
          <a:sx n="75" d="100"/>
          <a:sy n="75" d="100"/>
        </p:scale>
        <p:origin x="-1236" y="-3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21EB2C-7359-4E16-9167-D43830CBED75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8E5C909-670B-48D8-855A-2806B5A7A3E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37532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93293C0-D20B-4490-9BBC-D1C1DBA4B72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760F46A-F0CD-4F90-92D1-C6CD80C420F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15741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ADC49-560E-411E-A826-7D6A51B5140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E4076-1D60-4736-84C5-05A3D4523B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1980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ADC49-560E-411E-A826-7D6A51B5140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E4076-1D60-4736-84C5-05A3D4523B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80521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ADC49-560E-411E-A826-7D6A51B5140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E4076-1D60-4736-84C5-05A3D4523B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680396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ADC49-560E-411E-A826-7D6A51B5140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E4076-1D60-4736-84C5-05A3D4523B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9792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ADC49-560E-411E-A826-7D6A51B5140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E4076-1D60-4736-84C5-05A3D4523B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13784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ADC49-560E-411E-A826-7D6A51B5140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E4076-1D60-4736-84C5-05A3D4523B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25980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ADC49-560E-411E-A826-7D6A51B5140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E4076-1D60-4736-84C5-05A3D4523B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23532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ADC49-560E-411E-A826-7D6A51B5140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E4076-1D60-4736-84C5-05A3D4523B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0658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ADC49-560E-411E-A826-7D6A51B5140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E4076-1D60-4736-84C5-05A3D4523B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4311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ADC49-560E-411E-A826-7D6A51B5140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E4076-1D60-4736-84C5-05A3D4523B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874066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1ADC49-560E-411E-A826-7D6A51B5140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0E4076-1D60-4736-84C5-05A3D4523B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56053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1ADC49-560E-411E-A826-7D6A51B51406}" type="datetimeFigureOut">
              <a:rPr lang="ru-RU" smtClean="0"/>
              <a:t>17.04.2013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0E4076-1D60-4736-84C5-05A3D4523BC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28894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36982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Группа 12"/>
          <p:cNvGrpSpPr/>
          <p:nvPr/>
        </p:nvGrpSpPr>
        <p:grpSpPr>
          <a:xfrm>
            <a:off x="107504" y="5301208"/>
            <a:ext cx="9178280" cy="1371600"/>
            <a:chOff x="-34280" y="5404544"/>
            <a:chExt cx="9178280" cy="1371600"/>
          </a:xfrm>
        </p:grpSpPr>
        <p:pic>
          <p:nvPicPr>
            <p:cNvPr id="10" name="Рисунок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-34280" y="5404544"/>
              <a:ext cx="3022104" cy="1371600"/>
            </a:xfrm>
            <a:prstGeom prst="rect">
              <a:avLst/>
            </a:prstGeom>
          </p:spPr>
        </p:pic>
        <p:pic>
          <p:nvPicPr>
            <p:cNvPr id="11" name="Рисунок 10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987824" y="5404544"/>
              <a:ext cx="2808312" cy="1371600"/>
            </a:xfrm>
            <a:prstGeom prst="rect">
              <a:avLst/>
            </a:prstGeom>
          </p:spPr>
        </p:pic>
        <p:pic>
          <p:nvPicPr>
            <p:cNvPr id="12" name="Рисунок 11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796136" y="5404544"/>
              <a:ext cx="3347864" cy="1371600"/>
            </a:xfrm>
            <a:prstGeom prst="rect">
              <a:avLst/>
            </a:prstGeom>
          </p:spPr>
        </p:pic>
      </p:grpSp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78" b="29745"/>
          <a:stretch/>
        </p:blipFill>
        <p:spPr>
          <a:xfrm>
            <a:off x="7231768" y="332656"/>
            <a:ext cx="1908432" cy="648072"/>
          </a:xfrm>
          <a:prstGeom prst="rect">
            <a:avLst/>
          </a:prstGeom>
        </p:spPr>
      </p:pic>
      <p:sp>
        <p:nvSpPr>
          <p:cNvPr id="15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47061" y="1484784"/>
            <a:ext cx="8517427" cy="1944216"/>
          </a:xfrm>
          <a:noFill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noAutofit/>
          </a:bodyPr>
          <a:lstStyle/>
          <a:p>
            <a:pPr algn="l">
              <a:lnSpc>
                <a:spcPts val="3900"/>
              </a:lnSpc>
            </a:pPr>
            <a:r>
              <a:rPr lang="ru-RU" sz="3600" b="1" dirty="0"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Налогообложение операций с ценными бумагами в свете последних законодательных изменений</a:t>
            </a:r>
            <a:endParaRPr lang="en-US" sz="3600" b="1" dirty="0" smtClean="0">
              <a:solidFill>
                <a:schemeClr val="tx1">
                  <a:lumMod val="75000"/>
                  <a:lumOff val="2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</a:endParaRPr>
          </a:p>
        </p:txBody>
      </p:sp>
      <p:sp>
        <p:nvSpPr>
          <p:cNvPr id="16" name="Text Box 5"/>
          <p:cNvSpPr txBox="1">
            <a:spLocks noChangeArrowheads="1"/>
          </p:cNvSpPr>
          <p:nvPr/>
        </p:nvSpPr>
        <p:spPr bwMode="auto">
          <a:xfrm>
            <a:off x="618704" y="4219346"/>
            <a:ext cx="316120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9pPr>
          </a:lstStyle>
          <a:p>
            <a:pPr>
              <a:spcBef>
                <a:spcPct val="50000"/>
              </a:spcBef>
            </a:pPr>
            <a:r>
              <a:rPr lang="ru-RU" sz="1800" b="1" dirty="0" smtClean="0">
                <a:latin typeface="Arial" charset="0"/>
              </a:rPr>
              <a:t>Валер</a:t>
            </a:r>
            <a:r>
              <a:rPr lang="uk-UA" sz="1800" b="1" dirty="0" err="1" smtClean="0">
                <a:latin typeface="Arial" charset="0"/>
              </a:rPr>
              <a:t>ия</a:t>
            </a:r>
            <a:r>
              <a:rPr lang="uk-UA" sz="1800" b="1" dirty="0" smtClean="0">
                <a:latin typeface="Arial" charset="0"/>
              </a:rPr>
              <a:t> </a:t>
            </a:r>
            <a:r>
              <a:rPr lang="uk-UA" sz="1800" b="1" dirty="0">
                <a:latin typeface="Arial" charset="0"/>
              </a:rPr>
              <a:t>Тарасенко</a:t>
            </a:r>
            <a:endParaRPr lang="en-US" sz="1800" b="1" dirty="0">
              <a:latin typeface="Arial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6912260" y="4654877"/>
            <a:ext cx="19442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Киев</a:t>
            </a:r>
          </a:p>
          <a:p>
            <a:r>
              <a:rPr lang="ru-RU" dirty="0" smtClean="0"/>
              <a:t> 2013 г.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68901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9pPr>
          </a:lstStyle>
          <a:p>
            <a:fld id="{6673769E-04FC-45B5-B22B-3CEB7DDADD56}" type="slidenum">
              <a:rPr lang="en-GB" sz="1000"/>
              <a:pPr/>
              <a:t>3</a:t>
            </a:fld>
            <a:endParaRPr lang="en-GB" sz="1000"/>
          </a:p>
        </p:txBody>
      </p:sp>
      <p:sp>
        <p:nvSpPr>
          <p:cNvPr id="4100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520700" y="764705"/>
            <a:ext cx="8153400" cy="432048"/>
          </a:xfrm>
        </p:spPr>
        <p:txBody>
          <a:bodyPr>
            <a:normAutofit/>
          </a:bodyPr>
          <a:lstStyle/>
          <a:p>
            <a:pPr marL="0" indent="0" algn="ctr" eaLnBrk="1" hangingPunct="1">
              <a:lnSpc>
                <a:spcPts val="2400"/>
              </a:lnSpc>
              <a:spcAft>
                <a:spcPct val="25000"/>
              </a:spcAft>
              <a:buNone/>
            </a:pPr>
            <a:r>
              <a:rPr lang="ru-RU" b="1" dirty="0" smtClean="0">
                <a:latin typeface="Arial" charset="0"/>
              </a:rPr>
              <a:t>Два Налоговых Учета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78" b="29745"/>
          <a:stretch/>
        </p:blipFill>
        <p:spPr>
          <a:xfrm>
            <a:off x="7020272" y="116632"/>
            <a:ext cx="1908432" cy="64807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0672" y="1427560"/>
            <a:ext cx="36812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ЦБ, которые обращаются на фондовом рынке</a:t>
            </a:r>
            <a:r>
              <a:rPr lang="ru-RU" sz="2400" b="1" dirty="0" smtClean="0"/>
              <a:t>:</a:t>
            </a:r>
          </a:p>
          <a:p>
            <a:endParaRPr lang="ru-RU" sz="2400" b="1" dirty="0" smtClean="0"/>
          </a:p>
          <a:p>
            <a:pPr marL="285750" indent="-285750">
              <a:buFontTx/>
              <a:buChar char="-"/>
            </a:pPr>
            <a:r>
              <a:rPr lang="ru-RU" sz="2400" dirty="0" smtClean="0"/>
              <a:t>Акции</a:t>
            </a:r>
            <a:r>
              <a:rPr lang="en-US" sz="2400" dirty="0" smtClean="0"/>
              <a:t> </a:t>
            </a:r>
            <a:r>
              <a:rPr lang="uk-UA" sz="2400" dirty="0" smtClean="0"/>
              <a:t>ПАО</a:t>
            </a:r>
            <a:r>
              <a:rPr lang="ru-RU" sz="2400" dirty="0" smtClean="0"/>
              <a:t>;</a:t>
            </a:r>
          </a:p>
          <a:p>
            <a:pPr marL="285750" indent="-285750">
              <a:buFontTx/>
              <a:buChar char="-"/>
            </a:pPr>
            <a:r>
              <a:rPr lang="ru-RU" sz="2400" dirty="0" smtClean="0"/>
              <a:t>Облигации;</a:t>
            </a:r>
          </a:p>
          <a:p>
            <a:pPr marL="285750" indent="-285750">
              <a:buFontTx/>
              <a:buChar char="-"/>
            </a:pPr>
            <a:r>
              <a:rPr lang="ru-RU" sz="2400" dirty="0" smtClean="0"/>
              <a:t>Инвестиционные сертификаты;</a:t>
            </a:r>
          </a:p>
          <a:p>
            <a:pPr marL="285750" indent="-285750">
              <a:buFontTx/>
              <a:buChar char="-"/>
            </a:pPr>
            <a:r>
              <a:rPr lang="ru-RU" sz="2400" dirty="0" smtClean="0"/>
              <a:t>Другие </a:t>
            </a:r>
            <a:r>
              <a:rPr lang="ru-RU" sz="2400" dirty="0" smtClean="0"/>
              <a:t>ЦБ.</a:t>
            </a:r>
            <a:endParaRPr lang="ru-RU" sz="2400" dirty="0"/>
          </a:p>
        </p:txBody>
      </p:sp>
      <p:sp>
        <p:nvSpPr>
          <p:cNvPr id="4" name="TextBox 3"/>
          <p:cNvSpPr txBox="1"/>
          <p:nvPr/>
        </p:nvSpPr>
        <p:spPr>
          <a:xfrm>
            <a:off x="4716016" y="1412776"/>
            <a:ext cx="4032448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ЦБ, которые не обращаются на фондовом рынке</a:t>
            </a:r>
            <a:r>
              <a:rPr lang="ru-RU" sz="2400" b="1" dirty="0" smtClean="0"/>
              <a:t>:</a:t>
            </a:r>
          </a:p>
          <a:p>
            <a:endParaRPr lang="ru-RU" sz="2400" b="1" dirty="0" smtClean="0"/>
          </a:p>
          <a:p>
            <a:pPr marL="285750" indent="-285750">
              <a:buFontTx/>
              <a:buChar char="-"/>
            </a:pPr>
            <a:r>
              <a:rPr lang="ru-RU" sz="2400" dirty="0" smtClean="0"/>
              <a:t>Акции ПАО;</a:t>
            </a:r>
            <a:endParaRPr lang="ru-RU" sz="2400" dirty="0"/>
          </a:p>
          <a:p>
            <a:pPr marL="285750" indent="-285750">
              <a:buFontTx/>
              <a:buChar char="-"/>
            </a:pPr>
            <a:r>
              <a:rPr lang="ru-RU" sz="2400" dirty="0"/>
              <a:t>Облигации;</a:t>
            </a:r>
          </a:p>
          <a:p>
            <a:pPr marL="285750" indent="-285750">
              <a:buFontTx/>
              <a:buChar char="-"/>
            </a:pPr>
            <a:r>
              <a:rPr lang="ru-RU" sz="2400" dirty="0"/>
              <a:t>Инвестиционные сертификаты</a:t>
            </a:r>
            <a:r>
              <a:rPr lang="ru-RU" sz="2400" dirty="0"/>
              <a:t>; </a:t>
            </a:r>
            <a:endParaRPr lang="ru-RU" sz="2400" dirty="0" smtClean="0"/>
          </a:p>
          <a:p>
            <a:pPr marL="285750" indent="-285750">
              <a:buFontTx/>
              <a:buChar char="-"/>
            </a:pPr>
            <a:r>
              <a:rPr lang="ru-RU" sz="2400" dirty="0" smtClean="0"/>
              <a:t>Векселя </a:t>
            </a:r>
            <a:r>
              <a:rPr lang="ru-RU" sz="2400" dirty="0"/>
              <a:t>(кроме выпуска и погашения</a:t>
            </a:r>
            <a:r>
              <a:rPr lang="ru-RU" sz="2400" dirty="0" smtClean="0"/>
              <a:t>);</a:t>
            </a:r>
            <a:endParaRPr lang="ru-RU" sz="2400" dirty="0"/>
          </a:p>
          <a:p>
            <a:pPr marL="285750" indent="-285750">
              <a:buFontTx/>
              <a:buChar char="-"/>
            </a:pPr>
            <a:r>
              <a:rPr lang="ru-RU" sz="2400" dirty="0" smtClean="0"/>
              <a:t>Другие ЦБ.</a:t>
            </a:r>
            <a:endParaRPr lang="ru-RU" sz="2400" dirty="0"/>
          </a:p>
          <a:p>
            <a:endParaRPr lang="ru-RU" dirty="0"/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4499992" y="1628800"/>
            <a:ext cx="0" cy="432048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5241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C00000"/>
                </a:solidFill>
              </a:rPr>
              <a:t>ЦБ оборачивается на фондовом рынке, если: </a:t>
            </a:r>
            <a:endParaRPr lang="ru-RU" b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sz="2800" dirty="0" smtClean="0"/>
              <a:t>1. ЦБ допущена к обороту хотя бы на одной ФБ (в </a:t>
            </a:r>
            <a:r>
              <a:rPr lang="ru-RU" sz="2800" dirty="0" err="1" smtClean="0"/>
              <a:t>т.ч</a:t>
            </a:r>
            <a:r>
              <a:rPr lang="ru-RU" sz="2800" dirty="0" smtClean="0"/>
              <a:t>. иностранных ФБ, одобренные НКЦБФР); И</a:t>
            </a:r>
          </a:p>
          <a:p>
            <a:pPr marL="0" indent="0">
              <a:buNone/>
            </a:pPr>
            <a:endParaRPr lang="ru-RU" sz="2800" dirty="0"/>
          </a:p>
          <a:p>
            <a:pPr marL="0" indent="0">
              <a:buNone/>
            </a:pPr>
            <a:r>
              <a:rPr lang="ru-RU" sz="2800" dirty="0" smtClean="0"/>
              <a:t>2. Цена ЦБ (биржевой курс) устанавливается согласно правилам НКЦБФР; И</a:t>
            </a:r>
          </a:p>
          <a:p>
            <a:pPr marL="0" indent="0">
              <a:buNone/>
            </a:pPr>
            <a:endParaRPr lang="ru-RU" sz="2800" dirty="0"/>
          </a:p>
          <a:p>
            <a:pPr marL="0" indent="0">
              <a:buNone/>
            </a:pPr>
            <a:r>
              <a:rPr lang="ru-RU" sz="2800" dirty="0" smtClean="0"/>
              <a:t>3. Информация о ценах ЦБ (биржевой курс) размещается на сайте ФБ и общедоступных информационных базах НКЦБФР (например, </a:t>
            </a:r>
            <a:r>
              <a:rPr lang="en-US" sz="2800" dirty="0" smtClean="0"/>
              <a:t>http</a:t>
            </a:r>
            <a:r>
              <a:rPr lang="en-US" sz="2800" dirty="0"/>
              <a:t>://stockmarket.gov.ua/</a:t>
            </a:r>
            <a:r>
              <a:rPr lang="ru-RU" sz="2800" dirty="0" smtClean="0"/>
              <a:t>)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729440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9pPr>
          </a:lstStyle>
          <a:p>
            <a:fld id="{C1746673-E48F-4AEE-8F12-4F247D21CD63}" type="slidenum">
              <a:rPr lang="en-GB" sz="1000"/>
              <a:pPr/>
              <a:t>5</a:t>
            </a:fld>
            <a:endParaRPr lang="en-GB" sz="100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2656"/>
            <a:ext cx="8166100" cy="1419944"/>
          </a:xfrm>
        </p:spPr>
        <p:txBody>
          <a:bodyPr>
            <a:noAutofit/>
          </a:bodyPr>
          <a:lstStyle/>
          <a:p>
            <a:pPr>
              <a:lnSpc>
                <a:spcPts val="3400"/>
              </a:lnSpc>
            </a:pPr>
            <a:r>
              <a:rPr lang="ru-RU" sz="3600" dirty="0" smtClean="0"/>
              <a:t>В </a:t>
            </a:r>
            <a:r>
              <a:rPr lang="ru-RU" sz="3600" dirty="0"/>
              <a:t>первом квартале 2013 г. Компания Х, которая является плательщиком налога на прибыль на общих основаниях:</a:t>
            </a:r>
            <a:endParaRPr lang="ru-RU" sz="3600" b="1" dirty="0" smtClean="0">
              <a:solidFill>
                <a:srgbClr val="FF0000"/>
              </a:solidFill>
              <a:latin typeface="Arial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46030061"/>
              </p:ext>
            </p:extLst>
          </p:nvPr>
        </p:nvGraphicFramePr>
        <p:xfrm>
          <a:off x="539552" y="1700807"/>
          <a:ext cx="8064896" cy="43924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848749"/>
                <a:gridCol w="1549613"/>
                <a:gridCol w="1670953"/>
                <a:gridCol w="1398780"/>
                <a:gridCol w="1596801"/>
              </a:tblGrid>
              <a:tr h="5903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Приобрела ц/б на фондовом рынке :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Цена: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200" dirty="0">
                          <a:effectLst/>
                        </a:rPr>
                        <a:t>Продала ц/б на фондовом рынке: </a:t>
                      </a:r>
                      <a:endParaRPr lang="ru-RU" sz="12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Цена: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Прибыль/Убыток (+/-)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03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Акции компании </a:t>
                      </a:r>
                      <a:r>
                        <a:rPr lang="ru-RU" sz="1100" dirty="0" smtClean="0">
                          <a:effectLst/>
                        </a:rPr>
                        <a:t>АА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100 </a:t>
                      </a:r>
                      <a:r>
                        <a:rPr lang="ru-RU" sz="1100" dirty="0">
                          <a:effectLst/>
                        </a:rPr>
                        <a:t>шт.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Акции компании АА 100 шт.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+900 грн.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9036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Акции компании ВВ </a:t>
                      </a:r>
                      <a:endParaRPr lang="ru-RU" sz="1100" dirty="0" smtClean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2000 </a:t>
                      </a:r>
                      <a:r>
                        <a:rPr lang="ru-RU" sz="1100" dirty="0">
                          <a:effectLst/>
                        </a:rPr>
                        <a:t>шт.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3000 грн.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Акции компании ВВ 2000 шт.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6000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+3000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19855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Инвестиционные сертификаты фонда СС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10 000 шт.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10 000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Инвестиционные сертификаты фонда СС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10 000 шт.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8 000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- 2000 грн.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811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Облигации </a:t>
                      </a:r>
                      <a:endParaRPr lang="ru-RU" sz="1100" dirty="0" smtClean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2000 </a:t>
                      </a:r>
                      <a:r>
                        <a:rPr lang="ru-RU" sz="1100" dirty="0">
                          <a:effectLst/>
                        </a:rPr>
                        <a:t>шт.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4000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---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---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---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5547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Инвестиционные сертификаты фонда РР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50 000 шт.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20 000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Инвестиционные сертификаты фонда СС 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10 000 шт.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21 000 грн.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+1000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86266">
                <a:tc grid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</a:rPr>
                        <a:t>Финансовый результат за 1 кв. 2013 по ц/б на фондовом рынке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</a:rPr>
                        <a:t>+2 900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99496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9pPr>
          </a:lstStyle>
          <a:p>
            <a:fld id="{91D49A8D-ACFC-4A75-95B6-BE8D7A119B0C}" type="slidenum">
              <a:rPr lang="en-GB" sz="1000"/>
              <a:pPr/>
              <a:t>6</a:t>
            </a:fld>
            <a:endParaRPr lang="en-GB" sz="100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78" b="29745"/>
          <a:stretch/>
        </p:blipFill>
        <p:spPr>
          <a:xfrm>
            <a:off x="7020272" y="216868"/>
            <a:ext cx="1908432" cy="648072"/>
          </a:xfrm>
          <a:prstGeom prst="rect">
            <a:avLst/>
          </a:prstGeom>
        </p:spPr>
      </p:pic>
      <p:graphicFrame>
        <p:nvGraphicFramePr>
          <p:cNvPr id="3" name="Объект 2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5030340"/>
              </p:ext>
            </p:extLst>
          </p:nvPr>
        </p:nvGraphicFramePr>
        <p:xfrm>
          <a:off x="683570" y="980728"/>
          <a:ext cx="8064893" cy="496153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944214"/>
                <a:gridCol w="1454147"/>
                <a:gridCol w="1670952"/>
                <a:gridCol w="1398780"/>
                <a:gridCol w="1596800"/>
              </a:tblGrid>
              <a:tr h="792088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Приобрела ц/б НЕ на фондовом рынке: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Цена: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Продала ц/б НЕ на фондовом рынке: 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</a:rPr>
                        <a:t>Цена:</a:t>
                      </a:r>
                      <a:endParaRPr lang="ru-RU" sz="16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effectLst/>
                        </a:rPr>
                        <a:t>Прибыль/Убыток (+/-)</a:t>
                      </a:r>
                      <a:endParaRPr lang="ru-RU" sz="16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374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Акции компании ПП </a:t>
                      </a:r>
                      <a:endParaRPr lang="ru-RU" sz="1100" dirty="0" smtClean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20 </a:t>
                      </a:r>
                      <a:r>
                        <a:rPr lang="ru-RU" sz="1100" dirty="0">
                          <a:effectLst/>
                        </a:rPr>
                        <a:t>000 шт.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20 000грн.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Акции компании </a:t>
                      </a:r>
                      <a:r>
                        <a:rPr lang="ru-RU" sz="1100" dirty="0" smtClean="0">
                          <a:effectLst/>
                        </a:rPr>
                        <a:t>ПП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20 </a:t>
                      </a:r>
                      <a:r>
                        <a:rPr lang="ru-RU" sz="1100" dirty="0">
                          <a:effectLst/>
                        </a:rPr>
                        <a:t>000 шт.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10 000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- 10 000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497216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Инвестиционные сертификаты фонда </a:t>
                      </a:r>
                      <a:r>
                        <a:rPr lang="en-US" sz="1100">
                          <a:effectLst/>
                        </a:rPr>
                        <a:t>SS </a:t>
                      </a:r>
                      <a:endParaRPr lang="ru-RU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50 000 шт.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25 000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Инвестиционные сертификаты фонда </a:t>
                      </a:r>
                      <a:r>
                        <a:rPr lang="en-US" sz="1100">
                          <a:effectLst/>
                        </a:rPr>
                        <a:t>SS </a:t>
                      </a:r>
                      <a:endParaRPr lang="ru-RU" sz="110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50 000 шт.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10 000 грн.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- 15 000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37472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Акции компании КК </a:t>
                      </a:r>
                      <a:endParaRPr lang="ru-RU" sz="1100" dirty="0" smtClean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1000 </a:t>
                      </a:r>
                      <a:r>
                        <a:rPr lang="ru-RU" sz="1100" dirty="0">
                          <a:effectLst/>
                        </a:rPr>
                        <a:t>шт.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2 000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---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---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---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0704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Облигации </a:t>
                      </a:r>
                      <a:endParaRPr lang="ru-RU" sz="1100" dirty="0" smtClean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4</a:t>
                      </a:r>
                      <a:r>
                        <a:rPr lang="ru-RU" sz="1100" dirty="0">
                          <a:effectLst/>
                        </a:rPr>
                        <a:t> 000 шт.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8 000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Облигации  </a:t>
                      </a:r>
                      <a:endParaRPr lang="ru-RU" sz="1100" dirty="0" smtClean="0">
                        <a:effectLst/>
                      </a:endParaRP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 smtClean="0">
                          <a:effectLst/>
                        </a:rPr>
                        <a:t>4</a:t>
                      </a:r>
                      <a:r>
                        <a:rPr lang="ru-RU" sz="1100" dirty="0">
                          <a:effectLst/>
                        </a:rPr>
                        <a:t> 000 шт.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15 000 грн.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+ 7 000 грн.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57601">
                <a:tc gridSpan="4"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>
                          <a:solidFill>
                            <a:srgbClr val="C00000"/>
                          </a:solidFill>
                          <a:effectLst/>
                        </a:rPr>
                        <a:t>Финансовый результат за 1 кв. 2013 по ц/б НЕ на фондовом рынке</a:t>
                      </a:r>
                      <a:endParaRPr lang="ru-RU" sz="1600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solidFill>
                            <a:srgbClr val="C00000"/>
                          </a:solidFill>
                          <a:effectLst/>
                        </a:rPr>
                        <a:t>- 18 000 грн.</a:t>
                      </a:r>
                      <a:endParaRPr lang="ru-RU" sz="1600" b="1" dirty="0">
                        <a:solidFill>
                          <a:srgbClr val="C00000"/>
                        </a:solidFill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9455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85740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С 1 января 2013 г. прибыль, полученная от операций с </a:t>
            </a:r>
            <a:r>
              <a:rPr lang="ru-RU" dirty="0" smtClean="0"/>
              <a:t>ЦБ (независимо </a:t>
            </a:r>
            <a:r>
              <a:rPr lang="ru-RU" dirty="0"/>
              <a:t>от того оборачиваются ли такие ценные бумаги на фондовом рынке или нет</a:t>
            </a:r>
            <a:r>
              <a:rPr lang="ru-RU" dirty="0" smtClean="0"/>
              <a:t>) облагается </a:t>
            </a:r>
            <a:r>
              <a:rPr lang="ru-RU" dirty="0"/>
              <a:t>налогом на прибыль по сниженной ставки – 10% (ст. 151.4 НКУ). Исходя из выше приведенного примера, 2 900 грн. прибыли полученной Компанией Х от операций с </a:t>
            </a:r>
            <a:r>
              <a:rPr lang="ru-RU" dirty="0" smtClean="0"/>
              <a:t>ЦБ, которые обращаются на ФБ за </a:t>
            </a:r>
            <a:r>
              <a:rPr lang="ru-RU" dirty="0"/>
              <a:t>1 квартал 2013 г. будут облагаться налогом по ставке 10%. </a:t>
            </a:r>
          </a:p>
        </p:txBody>
      </p:sp>
    </p:spTree>
    <p:extLst>
      <p:ext uri="{BB962C8B-B14F-4D97-AF65-F5344CB8AC3E}">
        <p14:creationId xmlns:p14="http://schemas.microsoft.com/office/powerpoint/2010/main" val="4088069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78" b="29745"/>
          <a:stretch/>
        </p:blipFill>
        <p:spPr>
          <a:xfrm>
            <a:off x="7187728" y="188640"/>
            <a:ext cx="1908432" cy="648072"/>
          </a:xfrm>
          <a:prstGeom prst="rect">
            <a:avLst/>
          </a:prstGeom>
        </p:spPr>
      </p:pic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611560" y="908720"/>
            <a:ext cx="8229600" cy="1656184"/>
          </a:xfrm>
          <a:solidFill>
            <a:schemeClr val="accent1">
              <a:lumMod val="60000"/>
              <a:lumOff val="40000"/>
            </a:schemeClr>
          </a:solidFill>
          <a:ln w="19050">
            <a:solidFill>
              <a:schemeClr val="bg1"/>
            </a:solidFill>
          </a:ln>
        </p:spPr>
        <p:txBody>
          <a:bodyPr>
            <a:normAutofit lnSpcReduction="10000"/>
          </a:bodyPr>
          <a:lstStyle/>
          <a:p>
            <a:r>
              <a:rPr lang="ru-RU" dirty="0" smtClean="0"/>
              <a:t>Корпоративные права;</a:t>
            </a:r>
          </a:p>
          <a:p>
            <a:r>
              <a:rPr lang="ru-RU" dirty="0" smtClean="0"/>
              <a:t>Акции </a:t>
            </a:r>
            <a:r>
              <a:rPr lang="ru-RU" dirty="0" err="1" smtClean="0"/>
              <a:t>ПрАО</a:t>
            </a:r>
            <a:r>
              <a:rPr lang="ru-RU" dirty="0" smtClean="0"/>
              <a:t>;</a:t>
            </a:r>
          </a:p>
          <a:p>
            <a:r>
              <a:rPr lang="ru-RU" dirty="0" smtClean="0"/>
              <a:t>ЦБ эмитированные нерезидентом.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11560" y="2708920"/>
            <a:ext cx="8208912" cy="923330"/>
          </a:xfrm>
          <a:prstGeom prst="rect">
            <a:avLst/>
          </a:prstGeom>
          <a:noFill/>
          <a:ln>
            <a:solidFill>
              <a:schemeClr val="tx2">
                <a:lumMod val="75000"/>
              </a:schemeClr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/>
              <a:t>Прибыль (+) = Доход – Расходы</a:t>
            </a:r>
          </a:p>
          <a:p>
            <a:endParaRPr lang="ru-RU" dirty="0"/>
          </a:p>
          <a:p>
            <a:r>
              <a:rPr lang="ru-RU" dirty="0" smtClean="0"/>
              <a:t>Убыток (-) = Доходы </a:t>
            </a:r>
            <a:r>
              <a:rPr lang="en-US" dirty="0" smtClean="0"/>
              <a:t>&lt;</a:t>
            </a:r>
            <a:r>
              <a:rPr lang="ru-RU" dirty="0" smtClean="0"/>
              <a:t> Расходы </a:t>
            </a:r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3933056"/>
            <a:ext cx="820891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Прибыль (+) подлежит налогообложению 10%</a:t>
            </a:r>
          </a:p>
          <a:p>
            <a:endParaRPr lang="ru-RU" dirty="0"/>
          </a:p>
          <a:p>
            <a:r>
              <a:rPr lang="ru-RU" dirty="0" smtClean="0"/>
              <a:t>Убытки</a:t>
            </a:r>
            <a:r>
              <a:rPr lang="en-US" dirty="0" smtClean="0"/>
              <a:t> (-)</a:t>
            </a:r>
            <a:r>
              <a:rPr lang="ru-RU" dirty="0" smtClean="0"/>
              <a:t> включаются в состав общих расходов плательщика налогов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11836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ru-RU" sz="44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 algn="ctr">
              <a:buNone/>
            </a:pP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Акциз на операции с ЦБ и 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деривативами</a:t>
            </a:r>
            <a:r>
              <a:rPr lang="ru-RU" sz="4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15732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78" b="29745"/>
          <a:stretch/>
        </p:blipFill>
        <p:spPr>
          <a:xfrm>
            <a:off x="7164288" y="0"/>
            <a:ext cx="1908432" cy="648072"/>
          </a:xfrm>
          <a:prstGeom prst="rect">
            <a:avLst/>
          </a:prstGeom>
        </p:spPr>
      </p:pic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6976426"/>
              </p:ext>
            </p:extLst>
          </p:nvPr>
        </p:nvGraphicFramePr>
        <p:xfrm>
          <a:off x="251520" y="764704"/>
          <a:ext cx="8496943" cy="557803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418098"/>
                <a:gridCol w="1188219"/>
                <a:gridCol w="713156"/>
                <a:gridCol w="789724"/>
                <a:gridCol w="1387746"/>
              </a:tblGrid>
              <a:tr h="216026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Вид операции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Налогообложение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Норма </a:t>
                      </a:r>
                      <a:r>
                        <a:rPr lang="ru-RU" sz="1100" dirty="0" smtClean="0">
                          <a:effectLst/>
                        </a:rPr>
                        <a:t>НКУ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>
                          <a:effectLst/>
                        </a:rPr>
                        <a:t>Комментарий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</a:tr>
              <a:tr h="17776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Операции с акциями ПАО и облигациями по размещению, погашения, выкупу, конвертации, повторному размещению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Не налогооблагаются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213.2.4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Все операции происходят через ТЦБ.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ТЦБ отображает операции в налоговой отчетности как операции, которые не подлежат налогообложение.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</a:tr>
              <a:tr h="275923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Операции продажи, обмени или другого способа отчуждения акций ПАО и облигаций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 ФБ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0%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213.1.7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215.1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ТЦБ является налоговым агентом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</a:tr>
              <a:tr h="8888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Вне ФБ, но в биржевом реестре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0,1% от суммы договора продажи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8881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Вне ФБ и не в биржевом реестре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1,5 от суммы договора продажи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444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Государственные и муниципальные ЦБ</a:t>
                      </a:r>
                      <a:r>
                        <a:rPr lang="uk-UA" sz="1100" dirty="0">
                          <a:effectLst/>
                        </a:rPr>
                        <a:t>;</a:t>
                      </a:r>
                      <a:r>
                        <a:rPr lang="ru-RU" sz="1100" dirty="0">
                          <a:effectLst/>
                        </a:rPr>
                        <a:t> ЦБ эмитированные другими НБУ и КМУ; ЦБ гарантированные  Государством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Не налогооблагаются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213.2.3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</a:tr>
              <a:tr h="22220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Операции выдача или погашения векселей, ордерных и долговых ЦБ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Не налогооблагаются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213.2.4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</a:tr>
              <a:tr h="44440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Операции продажи, обмени или другого способа отчуждения векселей, ордерных и долговых ЦБ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1,5 от суммы договора продажи, поскольку обращаются вне ФБ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212.1.9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215.1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ТЦБ является налоговым агентом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19681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Номер слайда 4"/>
          <p:cNvSpPr>
            <a:spLocks noGrp="1"/>
          </p:cNvSpPr>
          <p:nvPr>
            <p:ph type="sldNum" sz="quarter" idx="11"/>
          </p:nvPr>
        </p:nvSpPr>
        <p:spPr>
          <a:noFill/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defRPr>
            </a:lvl9pPr>
          </a:lstStyle>
          <a:p>
            <a:fld id="{4706F090-4A33-4E0E-837B-04ECAFEA97CF}" type="slidenum">
              <a:rPr lang="en-GB" sz="1000"/>
              <a:pPr/>
              <a:t>11</a:t>
            </a:fld>
            <a:endParaRPr lang="en-GB" sz="1000" dirty="0"/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978" b="29745"/>
          <a:stretch/>
        </p:blipFill>
        <p:spPr>
          <a:xfrm>
            <a:off x="7231768" y="260648"/>
            <a:ext cx="1908432" cy="648072"/>
          </a:xfrm>
          <a:prstGeom prst="rect">
            <a:avLst/>
          </a:prstGeom>
        </p:spPr>
      </p:pic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207600"/>
              </p:ext>
            </p:extLst>
          </p:nvPr>
        </p:nvGraphicFramePr>
        <p:xfrm>
          <a:off x="323528" y="1124744"/>
          <a:ext cx="8363271" cy="533365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352028"/>
                <a:gridCol w="933167"/>
                <a:gridCol w="933167"/>
                <a:gridCol w="777915"/>
                <a:gridCol w="1366994"/>
              </a:tblGrid>
              <a:tr h="6158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Операции с инвестиционными сертификатами, сертификатов фондов операций с недвижимостью, целевые облигации, которые предусматривают передача объекта недвижимости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Не налогооблагаются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213.2.3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</a:tr>
              <a:tr h="4105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Операции с акциями корпоративных инвестиционных фондов по размещению, погашения, выкупу и повторному размещению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Не налогооблагаются 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213.2.4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213.2.5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Налоговыми агентам являются их эмитенты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</a:tr>
              <a:tr h="205274"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Операции продажи, обмени или другого способа отчуждения акций корпоративного инвестиционного фонда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 ФБ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0%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213.1.7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215.1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ТЦБ является налоговым агентом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</a:tr>
              <a:tr h="6158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Вне ФБ, но в биржевом реестре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0,1% от суммы договора продажи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158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Вне ФБ и не в биржевом реестре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1,5 от суммы договора продажи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1054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Операции отчуждения сберегательных (депозитных) облигаций, акций ПрАО, корпоративных прав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Не являются объектом налогообложения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212.1.9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 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</a:tr>
              <a:tr h="205274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Операции с деривативами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0% на ФБ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пп.215.1.2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215.1.5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Налог уплачивает каждая сторона контракта самостоятельно 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</a:tr>
              <a:tr h="6158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5 необлагаемых минимума доходов граждан – вне ФБ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2316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Операции с деривативами на межбанковском рынке деривативов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Не налогооблагается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пп. 213.1.7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100" dirty="0">
                          <a:effectLst/>
                        </a:rPr>
                        <a:t>Торговля деривативами между банками, банками и их клиентами, между банком и НБУ, НБУ и его клиентами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8462" marR="58462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9055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83968" y="5517232"/>
            <a:ext cx="476059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у</a:t>
            </a:r>
            <a:r>
              <a:rPr lang="ru-RU" dirty="0" err="1" smtClean="0">
                <a:solidFill>
                  <a:schemeClr val="bg1"/>
                </a:solidFill>
              </a:rPr>
              <a:t>л.Златоустовская</a:t>
            </a:r>
            <a:r>
              <a:rPr lang="ru-RU" dirty="0" smtClean="0">
                <a:solidFill>
                  <a:schemeClr val="bg1"/>
                </a:solidFill>
              </a:rPr>
              <a:t>, 23А, </a:t>
            </a:r>
            <a:r>
              <a:rPr lang="ru-RU" dirty="0" err="1" smtClean="0">
                <a:solidFill>
                  <a:schemeClr val="bg1"/>
                </a:solidFill>
              </a:rPr>
              <a:t>г.Киев</a:t>
            </a:r>
            <a:r>
              <a:rPr lang="ru-RU" dirty="0" smtClean="0">
                <a:solidFill>
                  <a:schemeClr val="bg1"/>
                </a:solidFill>
              </a:rPr>
              <a:t>, 01135, </a:t>
            </a:r>
            <a:r>
              <a:rPr lang="ru-RU" dirty="0" err="1" smtClean="0">
                <a:solidFill>
                  <a:schemeClr val="bg1"/>
                </a:solidFill>
              </a:rPr>
              <a:t>Украниа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тел./факс: +38 044 281 06 00, 281 06 01</a:t>
            </a:r>
          </a:p>
          <a:p>
            <a:r>
              <a:rPr lang="en-US" dirty="0" smtClean="0">
                <a:solidFill>
                  <a:schemeClr val="bg1"/>
                </a:solidFill>
              </a:rPr>
              <a:t>office@p-p.ua, www.p-p.ua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7823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621</TotalTime>
  <Words>885</Words>
  <Application>Microsoft Office PowerPoint</Application>
  <PresentationFormat>Экран (4:3)</PresentationFormat>
  <Paragraphs>183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Презентация PowerPoint</vt:lpstr>
      <vt:lpstr>Налогообложение операций с ценными бумагами в свете последних законодательных изменений</vt:lpstr>
      <vt:lpstr>Презентация PowerPoint</vt:lpstr>
      <vt:lpstr>ЦБ оборачивается на фондовом рынке, если: </vt:lpstr>
      <vt:lpstr>В первом квартале 2013 г. Компания Х, которая является плательщиком налога на прибыль на общих основаниях: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Maver</dc:creator>
  <cp:lastModifiedBy>Windows 7</cp:lastModifiedBy>
  <cp:revision>32</cp:revision>
  <cp:lastPrinted>2013-04-17T13:22:15Z</cp:lastPrinted>
  <dcterms:created xsi:type="dcterms:W3CDTF">2012-04-25T12:48:55Z</dcterms:created>
  <dcterms:modified xsi:type="dcterms:W3CDTF">2013-04-17T13:37:04Z</dcterms:modified>
</cp:coreProperties>
</file>